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77" r:id="rId4"/>
    <p:sldId id="278" r:id="rId5"/>
    <p:sldId id="324" r:id="rId6"/>
    <p:sldId id="259" r:id="rId7"/>
    <p:sldId id="325" r:id="rId8"/>
    <p:sldId id="326" r:id="rId9"/>
    <p:sldId id="327" r:id="rId10"/>
    <p:sldId id="328" r:id="rId11"/>
    <p:sldId id="329" r:id="rId12"/>
    <p:sldId id="260" r:id="rId13"/>
    <p:sldId id="330" r:id="rId14"/>
    <p:sldId id="261" r:id="rId15"/>
    <p:sldId id="271" r:id="rId16"/>
    <p:sldId id="272" r:id="rId17"/>
    <p:sldId id="274" r:id="rId18"/>
    <p:sldId id="275" r:id="rId19"/>
    <p:sldId id="276" r:id="rId20"/>
    <p:sldId id="273" r:id="rId21"/>
    <p:sldId id="262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4" r:id="rId37"/>
    <p:sldId id="296" r:id="rId38"/>
    <p:sldId id="297" r:id="rId39"/>
    <p:sldId id="298" r:id="rId40"/>
    <p:sldId id="299" r:id="rId41"/>
    <p:sldId id="300" r:id="rId42"/>
    <p:sldId id="301" r:id="rId43"/>
    <p:sldId id="302" r:id="rId44"/>
    <p:sldId id="307" r:id="rId45"/>
    <p:sldId id="306" r:id="rId46"/>
    <p:sldId id="308" r:id="rId47"/>
    <p:sldId id="263" r:id="rId48"/>
    <p:sldId id="309" r:id="rId49"/>
    <p:sldId id="310" r:id="rId50"/>
    <p:sldId id="311" r:id="rId51"/>
    <p:sldId id="312" r:id="rId52"/>
    <p:sldId id="313" r:id="rId53"/>
    <p:sldId id="314" r:id="rId54"/>
    <p:sldId id="315" r:id="rId55"/>
    <p:sldId id="316" r:id="rId56"/>
    <p:sldId id="317" r:id="rId57"/>
    <p:sldId id="318" r:id="rId58"/>
    <p:sldId id="319" r:id="rId59"/>
    <p:sldId id="320" r:id="rId60"/>
    <p:sldId id="321" r:id="rId61"/>
    <p:sldId id="322" r:id="rId62"/>
    <p:sldId id="323" r:id="rId63"/>
    <p:sldId id="264" r:id="rId64"/>
    <p:sldId id="265" r:id="rId65"/>
    <p:sldId id="258" r:id="rId6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7" d="100"/>
          <a:sy n="87" d="100"/>
        </p:scale>
        <p:origin x="66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5.wmf"/><Relationship Id="rId1" Type="http://schemas.openxmlformats.org/officeDocument/2006/relationships/image" Target="../media/image24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47.wmf"/><Relationship Id="rId7" Type="http://schemas.openxmlformats.org/officeDocument/2006/relationships/image" Target="../media/image51.wmf"/><Relationship Id="rId2" Type="http://schemas.openxmlformats.org/officeDocument/2006/relationships/image" Target="../media/image46.wmf"/><Relationship Id="rId1" Type="http://schemas.openxmlformats.org/officeDocument/2006/relationships/image" Target="../media/image45.wmf"/><Relationship Id="rId6" Type="http://schemas.openxmlformats.org/officeDocument/2006/relationships/image" Target="../media/image50.wmf"/><Relationship Id="rId5" Type="http://schemas.openxmlformats.org/officeDocument/2006/relationships/image" Target="../media/image49.wmf"/><Relationship Id="rId4" Type="http://schemas.openxmlformats.org/officeDocument/2006/relationships/image" Target="../media/image48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53.wmf"/><Relationship Id="rId1" Type="http://schemas.openxmlformats.org/officeDocument/2006/relationships/image" Target="../media/image52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8197B-6289-4775-BBFF-E1125A286C82}" type="datetimeFigureOut">
              <a:rPr lang="en-US" smtClean="0"/>
              <a:t>8/9/2016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84496-5311-4F2F-A966-6F404BC2A8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6506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8197B-6289-4775-BBFF-E1125A286C82}" type="datetimeFigureOut">
              <a:rPr lang="en-US" smtClean="0"/>
              <a:t>8/9/2016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84496-5311-4F2F-A966-6F404BC2A8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282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8197B-6289-4775-BBFF-E1125A286C82}" type="datetimeFigureOut">
              <a:rPr lang="en-US" smtClean="0"/>
              <a:t>8/9/2016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84496-5311-4F2F-A966-6F404BC2A8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8625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8197B-6289-4775-BBFF-E1125A286C82}" type="datetimeFigureOut">
              <a:rPr lang="en-US" smtClean="0"/>
              <a:t>8/9/2016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84496-5311-4F2F-A966-6F404BC2A8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873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8197B-6289-4775-BBFF-E1125A286C82}" type="datetimeFigureOut">
              <a:rPr lang="en-US" smtClean="0"/>
              <a:t>8/9/2016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84496-5311-4F2F-A966-6F404BC2A8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5913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8197B-6289-4775-BBFF-E1125A286C82}" type="datetimeFigureOut">
              <a:rPr lang="en-US" smtClean="0"/>
              <a:t>8/9/2016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84496-5311-4F2F-A966-6F404BC2A8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318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8197B-6289-4775-BBFF-E1125A286C82}" type="datetimeFigureOut">
              <a:rPr lang="en-US" smtClean="0"/>
              <a:t>8/9/2016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84496-5311-4F2F-A966-6F404BC2A8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4521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8197B-6289-4775-BBFF-E1125A286C82}" type="datetimeFigureOut">
              <a:rPr lang="en-US" smtClean="0"/>
              <a:t>8/9/2016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84496-5311-4F2F-A966-6F404BC2A8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8770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8197B-6289-4775-BBFF-E1125A286C82}" type="datetimeFigureOut">
              <a:rPr lang="en-US" smtClean="0"/>
              <a:t>8/9/2016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84496-5311-4F2F-A966-6F404BC2A8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8092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8197B-6289-4775-BBFF-E1125A286C82}" type="datetimeFigureOut">
              <a:rPr lang="en-US" smtClean="0"/>
              <a:t>8/9/2016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84496-5311-4F2F-A966-6F404BC2A8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0574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8197B-6289-4775-BBFF-E1125A286C82}" type="datetimeFigureOut">
              <a:rPr lang="en-US" smtClean="0"/>
              <a:t>8/9/2016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84496-5311-4F2F-A966-6F404BC2A8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0771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78197B-6289-4775-BBFF-E1125A286C82}" type="datetimeFigureOut">
              <a:rPr lang="en-US" smtClean="0"/>
              <a:t>8/9/2016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584496-5311-4F2F-A966-6F404BC2A8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0810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wmf"/><Relationship Id="rId13" Type="http://schemas.openxmlformats.org/officeDocument/2006/relationships/image" Target="../media/image20.wmf"/><Relationship Id="rId3" Type="http://schemas.openxmlformats.org/officeDocument/2006/relationships/image" Target="../media/image10.wmf"/><Relationship Id="rId7" Type="http://schemas.openxmlformats.org/officeDocument/2006/relationships/image" Target="../media/image14.wmf"/><Relationship Id="rId12" Type="http://schemas.openxmlformats.org/officeDocument/2006/relationships/image" Target="../media/image19.wmf"/><Relationship Id="rId2" Type="http://schemas.openxmlformats.org/officeDocument/2006/relationships/image" Target="../media/image9.emf"/><Relationship Id="rId16" Type="http://schemas.openxmlformats.org/officeDocument/2006/relationships/image" Target="../media/image23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wmf"/><Relationship Id="rId11" Type="http://schemas.openxmlformats.org/officeDocument/2006/relationships/image" Target="../media/image18.wmf"/><Relationship Id="rId5" Type="http://schemas.openxmlformats.org/officeDocument/2006/relationships/image" Target="../media/image12.wmf"/><Relationship Id="rId15" Type="http://schemas.openxmlformats.org/officeDocument/2006/relationships/image" Target="../media/image22.wmf"/><Relationship Id="rId10" Type="http://schemas.openxmlformats.org/officeDocument/2006/relationships/image" Target="../media/image17.wmf"/><Relationship Id="rId4" Type="http://schemas.openxmlformats.org/officeDocument/2006/relationships/image" Target="../media/image11.wmf"/><Relationship Id="rId9" Type="http://schemas.openxmlformats.org/officeDocument/2006/relationships/image" Target="../media/image16.wmf"/><Relationship Id="rId14" Type="http://schemas.openxmlformats.org/officeDocument/2006/relationships/image" Target="../media/image21.w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5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24.w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wmf"/><Relationship Id="rId13" Type="http://schemas.openxmlformats.org/officeDocument/2006/relationships/oleObject" Target="../embeddings/oleObject8.bin"/><Relationship Id="rId3" Type="http://schemas.openxmlformats.org/officeDocument/2006/relationships/oleObject" Target="../embeddings/oleObject3.bin"/><Relationship Id="rId7" Type="http://schemas.openxmlformats.org/officeDocument/2006/relationships/oleObject" Target="../embeddings/oleObject5.bin"/><Relationship Id="rId12" Type="http://schemas.openxmlformats.org/officeDocument/2006/relationships/image" Target="../media/image49.wmf"/><Relationship Id="rId2" Type="http://schemas.openxmlformats.org/officeDocument/2006/relationships/slideLayout" Target="../slideLayouts/slideLayout8.xml"/><Relationship Id="rId16" Type="http://schemas.openxmlformats.org/officeDocument/2006/relationships/image" Target="../media/image51.wmf"/><Relationship Id="rId1" Type="http://schemas.openxmlformats.org/officeDocument/2006/relationships/vmlDrawing" Target="../drawings/vmlDrawing2.vml"/><Relationship Id="rId6" Type="http://schemas.openxmlformats.org/officeDocument/2006/relationships/image" Target="../media/image46.wmf"/><Relationship Id="rId11" Type="http://schemas.openxmlformats.org/officeDocument/2006/relationships/oleObject" Target="../embeddings/oleObject7.bin"/><Relationship Id="rId5" Type="http://schemas.openxmlformats.org/officeDocument/2006/relationships/oleObject" Target="../embeddings/oleObject4.bin"/><Relationship Id="rId15" Type="http://schemas.openxmlformats.org/officeDocument/2006/relationships/oleObject" Target="../embeddings/oleObject9.bin"/><Relationship Id="rId10" Type="http://schemas.openxmlformats.org/officeDocument/2006/relationships/image" Target="../media/image48.wmf"/><Relationship Id="rId4" Type="http://schemas.openxmlformats.org/officeDocument/2006/relationships/image" Target="../media/image45.wmf"/><Relationship Id="rId9" Type="http://schemas.openxmlformats.org/officeDocument/2006/relationships/oleObject" Target="../embeddings/oleObject6.bin"/><Relationship Id="rId14" Type="http://schemas.openxmlformats.org/officeDocument/2006/relationships/image" Target="../media/image50.w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7" Type="http://schemas.openxmlformats.org/officeDocument/2006/relationships/oleObject" Target="../embeddings/oleObject12.bin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53.wmf"/><Relationship Id="rId5" Type="http://schemas.openxmlformats.org/officeDocument/2006/relationships/oleObject" Target="../embeddings/oleObject11.bin"/><Relationship Id="rId4" Type="http://schemas.openxmlformats.org/officeDocument/2006/relationships/image" Target="../media/image52.w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g"/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g"/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g"/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g"/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eg"/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eg"/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g"/><Relationship Id="rId2" Type="http://schemas.openxmlformats.org/officeDocument/2006/relationships/image" Target="../media/image84.jpg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G"/><Relationship Id="rId2" Type="http://schemas.openxmlformats.org/officeDocument/2006/relationships/image" Target="../media/image86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eg"/><Relationship Id="rId2" Type="http://schemas.openxmlformats.org/officeDocument/2006/relationships/image" Target="../media/image88.jpg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jpg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g"/><Relationship Id="rId2" Type="http://schemas.openxmlformats.org/officeDocument/2006/relationships/image" Target="../media/image92.jpg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3999" y="2549124"/>
            <a:ext cx="9144000" cy="1193800"/>
          </a:xfrm>
        </p:spPr>
        <p:txBody>
          <a:bodyPr/>
          <a:lstStyle/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Object Selection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3999" y="4384235"/>
            <a:ext cx="4656464" cy="1655762"/>
          </a:xfrm>
        </p:spPr>
        <p:txBody>
          <a:bodyPr/>
          <a:lstStyle/>
          <a:p>
            <a:pPr algn="l"/>
            <a:r>
              <a:rPr lang="en-US" sz="2200" i="1" dirty="0" smtClean="0"/>
              <a:t>Student:</a:t>
            </a:r>
          </a:p>
          <a:p>
            <a:pPr algn="l"/>
            <a:r>
              <a:rPr lang="en-US" dirty="0" smtClean="0"/>
              <a:t>Nguyen Van Khoi</a:t>
            </a:r>
          </a:p>
          <a:p>
            <a:pPr algn="l"/>
            <a:r>
              <a:rPr lang="en-US" dirty="0" smtClean="0"/>
              <a:t>Tran Hoang Nam</a:t>
            </a:r>
            <a:endParaRPr lang="en-US" dirty="0"/>
          </a:p>
        </p:txBody>
      </p:sp>
      <p:pic>
        <p:nvPicPr>
          <p:cNvPr id="4" name="Picture 3" descr="cropped-logo-co-kem-3-sao-012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4067" y="1080916"/>
            <a:ext cx="4483865" cy="1235247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1523999" y="1594099"/>
            <a:ext cx="9144000" cy="1193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_______________________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612134" y="2787899"/>
            <a:ext cx="9144000" cy="1193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_______________________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6095999" y="4384235"/>
            <a:ext cx="4656464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2200" i="1" dirty="0" smtClean="0"/>
              <a:t>Supervisor:</a:t>
            </a:r>
          </a:p>
          <a:p>
            <a:pPr algn="r"/>
            <a:r>
              <a:rPr lang="en-US" dirty="0" smtClean="0"/>
              <a:t>MSc. </a:t>
            </a:r>
            <a:r>
              <a:rPr lang="en-US" dirty="0" err="1" smtClean="0"/>
              <a:t>Tu</a:t>
            </a:r>
            <a:r>
              <a:rPr lang="en-US" dirty="0" smtClean="0"/>
              <a:t> </a:t>
            </a:r>
            <a:r>
              <a:rPr lang="en-US" dirty="0" err="1" smtClean="0"/>
              <a:t>Trung</a:t>
            </a:r>
            <a:r>
              <a:rPr lang="en-US" dirty="0" smtClean="0"/>
              <a:t> </a:t>
            </a:r>
            <a:r>
              <a:rPr lang="en-US" dirty="0" err="1" smtClean="0"/>
              <a:t>Hieu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9386605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dirty="0" err="1" smtClean="0"/>
              <a:t>GrabCut</a:t>
            </a:r>
            <a:r>
              <a:rPr lang="en-US" sz="3600" dirty="0" smtClean="0"/>
              <a:t> (Microsoft Research Cambridge – UK – 2004) 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en-US" dirty="0" smtClean="0"/>
              <a:t>Goal: separate object from background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First step: foreground/background selection</a:t>
            </a:r>
          </a:p>
          <a:p>
            <a:pPr lvl="1">
              <a:lnSpc>
                <a:spcPct val="150000"/>
              </a:lnSpc>
            </a:pPr>
            <a:r>
              <a:rPr lang="en-US" dirty="0" smtClean="0"/>
              <a:t>Sample are given by users in each part of image </a:t>
            </a:r>
            <a:r>
              <a:rPr lang="en-US" b="1" dirty="0" smtClean="0"/>
              <a:t>(lasso, rectangle bounding box) </a:t>
            </a:r>
          </a:p>
          <a:p>
            <a:pPr lvl="1">
              <a:lnSpc>
                <a:spcPct val="150000"/>
              </a:lnSpc>
            </a:pPr>
            <a:r>
              <a:rPr lang="en-US" dirty="0" smtClean="0"/>
              <a:t>Solve minimum cut problem on segment level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 smtClean="0"/>
              <a:t>Second step: boundary correction by </a:t>
            </a:r>
            <a:r>
              <a:rPr lang="en-US" i="1" dirty="0" smtClean="0"/>
              <a:t>border matting</a:t>
            </a:r>
          </a:p>
          <a:p>
            <a:pPr lvl="1">
              <a:lnSpc>
                <a:spcPct val="150000"/>
              </a:lnSpc>
            </a:pPr>
            <a:r>
              <a:rPr lang="en-US" dirty="0" smtClean="0"/>
              <a:t>User provides some strokes on incorrect parts of object</a:t>
            </a:r>
          </a:p>
          <a:p>
            <a:pPr lvl="1">
              <a:lnSpc>
                <a:spcPct val="150000"/>
              </a:lnSpc>
            </a:pPr>
            <a:r>
              <a:rPr lang="en-US" dirty="0" smtClean="0"/>
              <a:t>Solve minimum cut problem on pixel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48490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 smtClean="0"/>
              <a:t>GrabCut</a:t>
            </a:r>
            <a:r>
              <a:rPr lang="en-US" dirty="0" smtClean="0"/>
              <a:t> samples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062" y="1825625"/>
            <a:ext cx="7581876" cy="4351338"/>
          </a:xfrm>
        </p:spPr>
      </p:pic>
    </p:spTree>
    <p:extLst>
      <p:ext uri="{BB962C8B-B14F-4D97-AF65-F5344CB8AC3E}">
        <p14:creationId xmlns:p14="http://schemas.microsoft.com/office/powerpoint/2010/main" val="6509687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793214"/>
            <a:ext cx="10515600" cy="5383749"/>
          </a:xfrm>
        </p:spPr>
        <p:txBody>
          <a:bodyPr>
            <a:normAutofit fontScale="92500" lnSpcReduction="20000"/>
          </a:bodyPr>
          <a:lstStyle/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Introduction</a:t>
            </a:r>
            <a:endParaRPr lang="en-US" dirty="0"/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/>
              <a:t>Literature review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b="1" dirty="0" smtClean="0"/>
              <a:t>Problem statement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Interactive graph cut segmentation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Silent Lazy Snapping solution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Experimental results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Future direction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Question and answer</a:t>
            </a:r>
          </a:p>
        </p:txBody>
      </p:sp>
    </p:spTree>
    <p:extLst>
      <p:ext uri="{BB962C8B-B14F-4D97-AF65-F5344CB8AC3E}">
        <p14:creationId xmlns:p14="http://schemas.microsoft.com/office/powerpoint/2010/main" val="17636252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Binary labelling problem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2055812"/>
            <a:ext cx="10515600" cy="4121151"/>
          </a:xfrm>
        </p:spPr>
        <p:txBody>
          <a:bodyPr/>
          <a:lstStyle/>
          <a:p>
            <a:r>
              <a:rPr lang="en-US" dirty="0" smtClean="0"/>
              <a:t>Minimize the energy function (</a:t>
            </a:r>
            <a:r>
              <a:rPr lang="vi-VN" dirty="0"/>
              <a:t>Greig et al</a:t>
            </a:r>
            <a:r>
              <a:rPr lang="vi-VN" dirty="0" smtClean="0"/>
              <a:t>.</a:t>
            </a:r>
            <a:r>
              <a:rPr lang="en-US" dirty="0" smtClean="0"/>
              <a:t>, 1989)</a:t>
            </a:r>
            <a:r>
              <a:rPr lang="vi-VN" dirty="0"/>
              <a:t/>
            </a:r>
            <a:br>
              <a:rPr lang="vi-VN" dirty="0"/>
            </a:b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vi-VN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1656" y="2680099"/>
            <a:ext cx="5278445" cy="909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6880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793214"/>
            <a:ext cx="10515600" cy="5383749"/>
          </a:xfrm>
        </p:spPr>
        <p:txBody>
          <a:bodyPr>
            <a:normAutofit fontScale="92500" lnSpcReduction="20000"/>
          </a:bodyPr>
          <a:lstStyle/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Introduction</a:t>
            </a:r>
            <a:endParaRPr lang="en-US" dirty="0"/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/>
              <a:t>Literature review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Problem statement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b="1" dirty="0" smtClean="0"/>
              <a:t>Interactive graph cut segmentation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Silent Lazy Snapping solution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Experimental results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Future direction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Question and answer</a:t>
            </a:r>
          </a:p>
        </p:txBody>
      </p:sp>
    </p:spTree>
    <p:extLst>
      <p:ext uri="{BB962C8B-B14F-4D97-AF65-F5344CB8AC3E}">
        <p14:creationId xmlns:p14="http://schemas.microsoft.com/office/powerpoint/2010/main" val="7856758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 cut construction</a:t>
            </a:r>
            <a:endParaRPr lang="vi-V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2013" y="987425"/>
            <a:ext cx="5014549" cy="4873625"/>
          </a:xfrm>
        </p:spPr>
      </p:pic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A simple segmentation example for a 3x3 image. </a:t>
            </a: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31553908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Energy function</a:t>
            </a:r>
            <a:endParaRPr lang="vi-VN" dirty="0"/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27305" y="2033518"/>
            <a:ext cx="8737389" cy="3023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731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Energy function (cont.)</a:t>
            </a:r>
            <a:endParaRPr lang="vi-VN" dirty="0"/>
          </a:p>
        </p:txBody>
      </p:sp>
      <p:pic>
        <p:nvPicPr>
          <p:cNvPr id="33" name="Content Placeholder 3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4850" y="2279177"/>
            <a:ext cx="10437875" cy="3220872"/>
          </a:xfrm>
          <a:prstGeom prst="rect">
            <a:avLst/>
          </a:prstGeom>
        </p:spPr>
      </p:pic>
      <p:pic>
        <p:nvPicPr>
          <p:cNvPr id="3090" name="Picture 1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09575" cy="24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9" name="Picture 1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42900" cy="24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04850" cy="24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7" name="Picture 1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19100" cy="24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33500" cy="24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5" name="Picture 13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104900" cy="209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61925" cy="16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3" name="Picture 11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09575" cy="209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3350" cy="180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1" name="Picture 9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00050" cy="209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19100" cy="24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90600" cy="24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104900" cy="209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3350" cy="180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09575" cy="209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61925" cy="16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00050" cy="209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2299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Detailed implementation</a:t>
            </a:r>
            <a:endParaRPr lang="vi-V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Negative log-likelihood of intensity for regional term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Ad hoc function for boundary term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Max-flow algorithm provided by </a:t>
            </a:r>
            <a:r>
              <a:rPr lang="en-US" dirty="0" err="1" smtClean="0"/>
              <a:t>Boykov</a:t>
            </a:r>
            <a:r>
              <a:rPr lang="en-US" dirty="0" smtClean="0"/>
              <a:t> and </a:t>
            </a:r>
            <a:r>
              <a:rPr lang="en-US" dirty="0" err="1" smtClean="0"/>
              <a:t>Kolgomorov</a:t>
            </a:r>
            <a:r>
              <a:rPr lang="en-US" dirty="0" smtClean="0"/>
              <a:t> (2001)</a:t>
            </a:r>
            <a:endParaRPr lang="vi-VN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vi-VN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4501848"/>
              </p:ext>
            </p:extLst>
          </p:nvPr>
        </p:nvGraphicFramePr>
        <p:xfrm>
          <a:off x="4362096" y="2333767"/>
          <a:ext cx="3649140" cy="8188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85" name="Equation" r:id="rId3" imgW="2501900" imgH="584200" progId="Equation.DSMT4">
                  <p:embed/>
                </p:oleObj>
              </mc:Choice>
              <mc:Fallback>
                <p:oleObj name="Equation" r:id="rId3" imgW="2501900" imgH="584200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62096" y="2333767"/>
                        <a:ext cx="3649140" cy="81886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vi-VN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3108128"/>
              </p:ext>
            </p:extLst>
          </p:nvPr>
        </p:nvGraphicFramePr>
        <p:xfrm>
          <a:off x="4362096" y="3750398"/>
          <a:ext cx="3473577" cy="8488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86" name="Equation" r:id="rId5" imgW="2374900" imgH="609600" progId="Equation.DSMT4">
                  <p:embed/>
                </p:oleObj>
              </mc:Choice>
              <mc:Fallback>
                <p:oleObj name="Equation" r:id="rId5" imgW="2374900" imgH="6096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62096" y="3750398"/>
                        <a:ext cx="3473577" cy="84889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36532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 result and comment</a:t>
            </a:r>
            <a:endParaRPr lang="vi-VN" dirty="0"/>
          </a:p>
        </p:txBody>
      </p:sp>
      <p:pic>
        <p:nvPicPr>
          <p:cNvPr id="5" name="Content Placeholder 4" descr="7_hint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4394" y="2018055"/>
            <a:ext cx="3179297" cy="4218466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85988" y="2018055"/>
            <a:ext cx="3163848" cy="42184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901664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793214"/>
            <a:ext cx="10515600" cy="5383749"/>
          </a:xfrm>
        </p:spPr>
        <p:txBody>
          <a:bodyPr>
            <a:normAutofit fontScale="92500" lnSpcReduction="20000"/>
          </a:bodyPr>
          <a:lstStyle/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b="1" dirty="0" smtClean="0"/>
              <a:t>Introduction</a:t>
            </a:r>
            <a:endParaRPr lang="en-US" b="1" dirty="0"/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/>
              <a:t>Literature review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Problem statement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Interactive graph cut segmentation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Silent Lazy Snapping solution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Experimental results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Future direction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Question and answer</a:t>
            </a:r>
          </a:p>
        </p:txBody>
      </p:sp>
    </p:spTree>
    <p:extLst>
      <p:ext uri="{BB962C8B-B14F-4D97-AF65-F5344CB8AC3E}">
        <p14:creationId xmlns:p14="http://schemas.microsoft.com/office/powerpoint/2010/main" val="7935686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 result and comment (cont.)</a:t>
            </a:r>
            <a:endParaRPr lang="vi-VN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579" y="1690688"/>
            <a:ext cx="6648842" cy="4368918"/>
          </a:xfrm>
        </p:spPr>
      </p:pic>
    </p:spTree>
    <p:extLst>
      <p:ext uri="{BB962C8B-B14F-4D97-AF65-F5344CB8AC3E}">
        <p14:creationId xmlns:p14="http://schemas.microsoft.com/office/powerpoint/2010/main" val="30827536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793214"/>
            <a:ext cx="10515600" cy="5383749"/>
          </a:xfrm>
        </p:spPr>
        <p:txBody>
          <a:bodyPr>
            <a:normAutofit fontScale="92500" lnSpcReduction="20000"/>
          </a:bodyPr>
          <a:lstStyle/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Introduction</a:t>
            </a:r>
            <a:endParaRPr lang="en-US" dirty="0"/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/>
              <a:t>Literature review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Problem statement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Interactive graph cut segmentation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b="1" dirty="0" smtClean="0"/>
              <a:t>Silent Lazy Snapping solution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Experimental results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Future direction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Question and answer</a:t>
            </a:r>
          </a:p>
        </p:txBody>
      </p:sp>
    </p:spTree>
    <p:extLst>
      <p:ext uri="{BB962C8B-B14F-4D97-AF65-F5344CB8AC3E}">
        <p14:creationId xmlns:p14="http://schemas.microsoft.com/office/powerpoint/2010/main" val="12342642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Silent Lazy Snapping model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190" y="1825625"/>
            <a:ext cx="9805619" cy="4351338"/>
          </a:xfrm>
        </p:spPr>
      </p:pic>
    </p:spTree>
    <p:extLst>
      <p:ext uri="{BB962C8B-B14F-4D97-AF65-F5344CB8AC3E}">
        <p14:creationId xmlns:p14="http://schemas.microsoft.com/office/powerpoint/2010/main" val="11718082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Step 1: Sample definition</a:t>
            </a:r>
            <a:endParaRPr lang="en-US" b="1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237" y="2472531"/>
            <a:ext cx="4581525" cy="3057525"/>
          </a:xfrm>
        </p:spPr>
      </p:pic>
      <p:pic>
        <p:nvPicPr>
          <p:cNvPr id="10" name="Content Placeholder 9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2237" y="2472531"/>
            <a:ext cx="4581525" cy="3057525"/>
          </a:xfrm>
        </p:spPr>
      </p:pic>
    </p:spTree>
    <p:extLst>
      <p:ext uri="{BB962C8B-B14F-4D97-AF65-F5344CB8AC3E}">
        <p14:creationId xmlns:p14="http://schemas.microsoft.com/office/powerpoint/2010/main" val="12890911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 definition step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400" dirty="0" smtClean="0"/>
              <a:t>User action: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/>
              <a:t>Visualize examples by drawing strokes/points in input image.</a:t>
            </a:r>
            <a:endParaRPr lang="en-US" sz="2400" dirty="0"/>
          </a:p>
        </p:txBody>
      </p:sp>
      <p:pic>
        <p:nvPicPr>
          <p:cNvPr id="9" name="Content Placeholder 9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8525" y="1895475"/>
            <a:ext cx="4581525" cy="3057525"/>
          </a:xfrm>
        </p:spPr>
      </p:pic>
    </p:spTree>
    <p:extLst>
      <p:ext uri="{BB962C8B-B14F-4D97-AF65-F5344CB8AC3E}">
        <p14:creationId xmlns:p14="http://schemas.microsoft.com/office/powerpoint/2010/main" val="13864834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 definition step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400" dirty="0" smtClean="0"/>
              <a:t>Sample definition in pixel level: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/>
              <a:t>Blue color: pixel belongs to foreground/object.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/>
              <a:t>Red color: pixel belongs to background.</a:t>
            </a:r>
            <a:endParaRPr lang="en-US" sz="24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188" y="1107413"/>
            <a:ext cx="6172200" cy="4633649"/>
          </a:xfrm>
        </p:spPr>
      </p:pic>
    </p:spTree>
    <p:extLst>
      <p:ext uri="{BB962C8B-B14F-4D97-AF65-F5344CB8AC3E}">
        <p14:creationId xmlns:p14="http://schemas.microsoft.com/office/powerpoint/2010/main" val="28428334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Step 2: Pre-segmentation by SEEDs algorithm</a:t>
            </a:r>
            <a:endParaRPr lang="en-US" b="1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237" y="2472531"/>
            <a:ext cx="4581525" cy="3057525"/>
          </a:xfrm>
        </p:spPr>
      </p:pic>
      <p:pic>
        <p:nvPicPr>
          <p:cNvPr id="4" name="Content Placeholder 3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2237" y="2472531"/>
            <a:ext cx="4581525" cy="3057525"/>
          </a:xfrm>
        </p:spPr>
      </p:pic>
    </p:spTree>
    <p:extLst>
      <p:ext uri="{BB962C8B-B14F-4D97-AF65-F5344CB8AC3E}">
        <p14:creationId xmlns:p14="http://schemas.microsoft.com/office/powerpoint/2010/main" val="27239048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987425"/>
            <a:ext cx="3932237" cy="4881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 smtClean="0"/>
              <a:t>Over-segmentation</a:t>
            </a:r>
            <a:r>
              <a:rPr lang="en-US" sz="2400" dirty="0"/>
              <a:t>: pixels belong to same object are classified as belonging to different segments. A single object may be represented by two or more segments</a:t>
            </a:r>
            <a:r>
              <a:rPr lang="en-US" sz="2400" dirty="0" smtClean="0"/>
              <a:t>.</a:t>
            </a:r>
            <a:endParaRPr lang="en-IE" sz="2400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5315" y="975850"/>
            <a:ext cx="4907946" cy="4873625"/>
          </a:xfrm>
        </p:spPr>
      </p:pic>
    </p:spTree>
    <p:extLst>
      <p:ext uri="{BB962C8B-B14F-4D97-AF65-F5344CB8AC3E}">
        <p14:creationId xmlns:p14="http://schemas.microsoft.com/office/powerpoint/2010/main" val="29735012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987425"/>
            <a:ext cx="3932237" cy="4881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IE" sz="2400" b="1" dirty="0" smtClean="0"/>
              <a:t>Under-segmentation</a:t>
            </a:r>
            <a:r>
              <a:rPr lang="en-IE" sz="2400" dirty="0"/>
              <a:t>: pixels belong to different objects are classified as belonging to the same object. A single segment may contain several objects.</a:t>
            </a:r>
            <a:endParaRPr lang="en-US" sz="2400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5315" y="975850"/>
            <a:ext cx="4907946" cy="4873625"/>
          </a:xfrm>
        </p:spPr>
      </p:pic>
    </p:spTree>
    <p:extLst>
      <p:ext uri="{BB962C8B-B14F-4D97-AF65-F5344CB8AC3E}">
        <p14:creationId xmlns:p14="http://schemas.microsoft.com/office/powerpoint/2010/main" val="18987806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Pre-segmentation step</a:t>
            </a:r>
            <a:br>
              <a:rPr lang="en-US" dirty="0" smtClean="0"/>
            </a:br>
            <a:r>
              <a:rPr lang="en-US" dirty="0" smtClean="0"/>
              <a:t>K-means method</a:t>
            </a:r>
            <a:br>
              <a:rPr lang="en-US" dirty="0" smtClean="0"/>
            </a:br>
            <a:r>
              <a:rPr lang="en-US" dirty="0" smtClean="0"/>
              <a:t>(4124 segments)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E" sz="2400" dirty="0"/>
              <a:t>Cannot control the number of segments.</a:t>
            </a:r>
            <a:endParaRPr lang="en-US" sz="24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/>
              <a:t>Over-segmentation problem.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/>
              <a:t>Easy to implement, but require time and memory.</a:t>
            </a:r>
            <a:endParaRPr lang="en-US" sz="2400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548" y="2057399"/>
            <a:ext cx="4246190" cy="2836666"/>
          </a:xfrm>
        </p:spPr>
      </p:pic>
    </p:spTree>
    <p:extLst>
      <p:ext uri="{BB962C8B-B14F-4D97-AF65-F5344CB8AC3E}">
        <p14:creationId xmlns:p14="http://schemas.microsoft.com/office/powerpoint/2010/main" val="25790411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09439"/>
          </a:xfrm>
        </p:spPr>
        <p:txBody>
          <a:bodyPr>
            <a:normAutofit/>
          </a:bodyPr>
          <a:lstStyle/>
          <a:p>
            <a:r>
              <a:rPr lang="en-US" dirty="0" smtClean="0"/>
              <a:t>Image selection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74564"/>
            <a:ext cx="10515600" cy="4502399"/>
          </a:xfrm>
        </p:spPr>
        <p:txBody>
          <a:bodyPr>
            <a:normAutofit fontScale="92500"/>
          </a:bodyPr>
          <a:lstStyle/>
          <a:p>
            <a:pPr>
              <a:lnSpc>
                <a:spcPct val="150000"/>
              </a:lnSpc>
            </a:pPr>
            <a:r>
              <a:rPr lang="en-IE" sz="3600" dirty="0"/>
              <a:t>An image is a set of sub-images that sometimes referred to as regions-of-interest, ROIs, or simply </a:t>
            </a:r>
            <a:r>
              <a:rPr lang="en-IE" sz="3600" dirty="0" smtClean="0"/>
              <a:t>regions.</a:t>
            </a:r>
          </a:p>
          <a:p>
            <a:pPr>
              <a:lnSpc>
                <a:spcPct val="150000"/>
              </a:lnSpc>
            </a:pPr>
            <a:r>
              <a:rPr lang="en-US" sz="3600" dirty="0"/>
              <a:t>One of the problem in image processing is image selection – how to cut out or select an area for later specific image processing operations.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03762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Pre-segmentation step</a:t>
            </a:r>
            <a:br>
              <a:rPr lang="en-US" dirty="0" smtClean="0"/>
            </a:br>
            <a:r>
              <a:rPr lang="en-US" dirty="0" smtClean="0"/>
              <a:t>Watershed method</a:t>
            </a:r>
            <a:br>
              <a:rPr lang="en-US" dirty="0" smtClean="0"/>
            </a:br>
            <a:r>
              <a:rPr lang="en-US" dirty="0" smtClean="0"/>
              <a:t>(212 segments)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92500"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E" sz="2400" dirty="0"/>
              <a:t>Cannot control the number of segments.</a:t>
            </a:r>
            <a:endParaRPr lang="en-US" sz="24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/>
              <a:t>Under-segmentation problem.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/>
              <a:t>Unstable because result depends on threshold value.</a:t>
            </a: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6" descr="C:\Users\Sonata\Desktop\TestImage\7\waterShed.bmp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7880" y="2006917"/>
            <a:ext cx="4242816" cy="28346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16450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Pre-segmentation step</a:t>
            </a:r>
            <a:br>
              <a:rPr lang="en-US" dirty="0" smtClean="0"/>
            </a:br>
            <a:r>
              <a:rPr lang="en-US" dirty="0" smtClean="0"/>
              <a:t>SEEDs – Super pixel</a:t>
            </a:r>
            <a:br>
              <a:rPr lang="en-US" dirty="0" smtClean="0"/>
            </a:br>
            <a:r>
              <a:rPr lang="en-US" dirty="0" smtClean="0"/>
              <a:t>(800 segments)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E" sz="2400" dirty="0"/>
              <a:t>Can control the number of </a:t>
            </a:r>
            <a:r>
              <a:rPr lang="en-IE" sz="2400" dirty="0" smtClean="0"/>
              <a:t>segments.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E" sz="2400" dirty="0"/>
              <a:t>Depend on the number of </a:t>
            </a:r>
            <a:r>
              <a:rPr lang="en-IE" sz="2400" dirty="0" smtClean="0"/>
              <a:t>iteration.</a:t>
            </a:r>
            <a:endParaRPr lang="en-US" sz="24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E" sz="2400" b="1" dirty="0"/>
              <a:t>Under-fitting boundary problem</a:t>
            </a:r>
            <a:r>
              <a:rPr lang="en-US" sz="2400" dirty="0" smtClean="0"/>
              <a:t>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 descr="C:\Users\Sonata\Desktop\TestImage\7\2\waterShed.bmp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7880" y="2006917"/>
            <a:ext cx="4242816" cy="28346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49525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Pre-segmentation step</a:t>
            </a:r>
            <a:br>
              <a:rPr lang="en-US" dirty="0" smtClean="0"/>
            </a:br>
            <a:r>
              <a:rPr lang="en-US" dirty="0" smtClean="0"/>
              <a:t>SEEDs – Revised Mean Pixel</a:t>
            </a:r>
            <a:br>
              <a:rPr lang="en-US" dirty="0" smtClean="0"/>
            </a:br>
            <a:r>
              <a:rPr lang="en-US" dirty="0" smtClean="0"/>
              <a:t>(800 segments)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E" sz="2400" dirty="0"/>
              <a:t>Can control the number of </a:t>
            </a:r>
            <a:r>
              <a:rPr lang="en-IE" sz="2400" dirty="0" smtClean="0"/>
              <a:t>segments.</a:t>
            </a:r>
            <a:endParaRPr lang="en-US" sz="24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E" sz="2400" dirty="0"/>
              <a:t>Depend on the number of iteration.</a:t>
            </a:r>
            <a:endParaRPr lang="en-US" sz="24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/>
              <a:t>Stable, usable result.</a:t>
            </a:r>
            <a:endParaRPr lang="en-US" sz="2400" dirty="0"/>
          </a:p>
        </p:txBody>
      </p:sp>
      <p:pic>
        <p:nvPicPr>
          <p:cNvPr id="7" name="Content Placeholder 6" descr="E:\FPT\Graduation Assignment\Demo\20160628_Demo11\Lazy_Snapping\LazySnappingExperiment\LazySnappingExperiment\contours.png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8525" y="1895475"/>
            <a:ext cx="4242816" cy="28346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56546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 smtClean="0"/>
              <a:t>Comparison between </a:t>
            </a:r>
            <a:br>
              <a:rPr lang="en-US" dirty="0" smtClean="0"/>
            </a:br>
            <a:r>
              <a:rPr lang="en-US" dirty="0" smtClean="0"/>
              <a:t>SEEDs Super Pixel and SEEDs Revised Mean Pixel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smtClean="0"/>
              <a:t>SEEDs Super Pixel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144" y="2505075"/>
            <a:ext cx="2735075" cy="3684588"/>
          </a:xfrm>
        </p:spPr>
      </p:pic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 smtClean="0"/>
              <a:t>SEEDs Revised Mean Pixel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4071" y="2505075"/>
            <a:ext cx="2179445" cy="3684588"/>
          </a:xfrm>
        </p:spPr>
      </p:pic>
    </p:spTree>
    <p:extLst>
      <p:ext uri="{BB962C8B-B14F-4D97-AF65-F5344CB8AC3E}">
        <p14:creationId xmlns:p14="http://schemas.microsoft.com/office/powerpoint/2010/main" val="41071110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SEEDs Revised Mean Pixels?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200000"/>
              </a:lnSpc>
            </a:pPr>
            <a:r>
              <a:rPr lang="en-US" dirty="0" smtClean="0"/>
              <a:t>Can control the number of segments.</a:t>
            </a:r>
          </a:p>
          <a:p>
            <a:pPr>
              <a:lnSpc>
                <a:spcPct val="200000"/>
              </a:lnSpc>
            </a:pPr>
            <a:r>
              <a:rPr lang="en-US" dirty="0" smtClean="0"/>
              <a:t>Can control the number of iteration.</a:t>
            </a:r>
          </a:p>
          <a:p>
            <a:pPr>
              <a:lnSpc>
                <a:spcPct val="200000"/>
              </a:lnSpc>
            </a:pPr>
            <a:r>
              <a:rPr lang="en-US" dirty="0" smtClean="0"/>
              <a:t>Avoid over/under segmentation problem.</a:t>
            </a:r>
          </a:p>
          <a:p>
            <a:pPr>
              <a:lnSpc>
                <a:spcPct val="200000"/>
              </a:lnSpc>
            </a:pPr>
            <a:r>
              <a:rPr lang="en-US" dirty="0" smtClean="0"/>
              <a:t>Avoid under-fitting boundary problem.</a:t>
            </a:r>
          </a:p>
          <a:p>
            <a:pPr>
              <a:lnSpc>
                <a:spcPct val="200000"/>
              </a:lnSpc>
            </a:pPr>
            <a:r>
              <a:rPr lang="en-US" dirty="0" smtClean="0"/>
              <a:t>Linear complexity: O(5*N) (N – number of pixel in the original image)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31346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Pre-segmentation step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92500"/>
          </a:bodyPr>
          <a:lstStyle/>
          <a:p>
            <a:pPr>
              <a:lnSpc>
                <a:spcPct val="150000"/>
              </a:lnSpc>
            </a:pPr>
            <a:r>
              <a:rPr lang="en-US" sz="2400" dirty="0" smtClean="0"/>
              <a:t>Segments combine with sample definition in pixel level: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/>
              <a:t>Blue color: pixel belongs to foreground/object.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/>
              <a:t>Red color: pixel belongs to background.</a:t>
            </a:r>
            <a:endParaRPr lang="en-US" sz="2400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188" y="1106293"/>
            <a:ext cx="6172200" cy="4635888"/>
          </a:xfrm>
        </p:spPr>
      </p:pic>
    </p:spTree>
    <p:extLst>
      <p:ext uri="{BB962C8B-B14F-4D97-AF65-F5344CB8AC3E}">
        <p14:creationId xmlns:p14="http://schemas.microsoft.com/office/powerpoint/2010/main" val="29032553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Step 3: Graph initialization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8392" y="2348476"/>
            <a:ext cx="3515216" cy="3305636"/>
          </a:xfrm>
        </p:spPr>
      </p:pic>
    </p:spTree>
    <p:extLst>
      <p:ext uri="{BB962C8B-B14F-4D97-AF65-F5344CB8AC3E}">
        <p14:creationId xmlns:p14="http://schemas.microsoft.com/office/powerpoint/2010/main" val="1782529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 properties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963" y="987425"/>
            <a:ext cx="2866649" cy="2438400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Network G = (V, 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V = {source, sink, segments}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|V</a:t>
            </a:r>
            <a:r>
              <a:rPr lang="en-US" sz="1600" dirty="0" smtClean="0"/>
              <a:t>| = </a:t>
            </a:r>
            <a:r>
              <a:rPr lang="en-US" sz="1600" dirty="0"/>
              <a:t>number of </a:t>
            </a:r>
            <a:r>
              <a:rPr lang="en-US" sz="1600" dirty="0" smtClean="0"/>
              <a:t>segments + 2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I(u) = mean value of segment 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E = {t-link, n-link}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If pixel p with label L[p] is a neighbor of pixel q with label L[q] and L[p] &lt;&gt; L[q], so p and q are neighbor in the network.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If pixel p belongs to foreground sample, we mark vertex L[p] connect to source.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If pixel q belongs to background sample, we mark vertex L[q] connect to sink.</a:t>
            </a:r>
            <a:endParaRPr lang="en-US" sz="1600" dirty="0"/>
          </a:p>
        </p:txBody>
      </p:sp>
      <p:pic>
        <p:nvPicPr>
          <p:cNvPr id="10" name="Content Placeholder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963" y="3799280"/>
            <a:ext cx="2866649" cy="1564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778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T-link cost</a:t>
            </a:r>
            <a:endParaRPr lang="en-US" dirty="0"/>
          </a:p>
        </p:txBody>
      </p:sp>
      <p:sp>
        <p:nvSpPr>
          <p:cNvPr id="20" name="Content Placeholder 1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/>
              <a:t>Use K-means method to cluster the color of foreground seeds       and background seeds      .</a:t>
            </a:r>
          </a:p>
          <a:p>
            <a:pPr>
              <a:lnSpc>
                <a:spcPct val="150000"/>
              </a:lnSpc>
            </a:pPr>
            <a:r>
              <a:rPr lang="en-US" sz="2000" dirty="0" smtClean="0"/>
              <a:t>The mean colors of each set are denote as            and            .</a:t>
            </a:r>
          </a:p>
          <a:p>
            <a:pPr>
              <a:lnSpc>
                <a:spcPct val="150000"/>
              </a:lnSpc>
            </a:pPr>
            <a:r>
              <a:rPr lang="en-US" sz="2000" dirty="0" smtClean="0"/>
              <a:t>Each node      has its color         .</a:t>
            </a:r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-1145756" y="1307939"/>
            <a:ext cx="14645199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66178729"/>
              </p:ext>
            </p:extLst>
          </p:nvPr>
        </p:nvGraphicFramePr>
        <p:xfrm>
          <a:off x="4576763" y="1539875"/>
          <a:ext cx="7385050" cy="3497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90" name="Equation" r:id="rId3" imgW="4343400" imgH="2057400" progId="Equation.DSMT4">
                  <p:embed/>
                </p:oleObj>
              </mc:Choice>
              <mc:Fallback>
                <p:oleObj name="Equation" r:id="rId3" imgW="4343400" imgH="2057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576763" y="1539875"/>
                        <a:ext cx="7385050" cy="34972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81515581"/>
              </p:ext>
            </p:extLst>
          </p:nvPr>
        </p:nvGraphicFramePr>
        <p:xfrm>
          <a:off x="4317486" y="2581397"/>
          <a:ext cx="357412" cy="3594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91" name="Equation" r:id="rId5" imgW="177480" imgH="177480" progId="Equation.DSMT4">
                  <p:embed/>
                </p:oleObj>
              </mc:Choice>
              <mc:Fallback>
                <p:oleObj name="Equation" r:id="rId5" imgW="177480" imgH="177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317486" y="2581397"/>
                        <a:ext cx="357412" cy="3594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76970626"/>
              </p:ext>
            </p:extLst>
          </p:nvPr>
        </p:nvGraphicFramePr>
        <p:xfrm>
          <a:off x="3596128" y="3059985"/>
          <a:ext cx="264672" cy="3627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92" name="Equation" r:id="rId7" imgW="152280" imgH="177480" progId="Equation.DSMT4">
                  <p:embed/>
                </p:oleObj>
              </mc:Choice>
              <mc:Fallback>
                <p:oleObj name="Equation" r:id="rId7" imgW="152280" imgH="177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596128" y="3059985"/>
                        <a:ext cx="264672" cy="36277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44866438"/>
              </p:ext>
            </p:extLst>
          </p:nvPr>
        </p:nvGraphicFramePr>
        <p:xfrm>
          <a:off x="1965503" y="4049250"/>
          <a:ext cx="636410" cy="435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93" name="Equation" r:id="rId9" imgW="482400" imgH="330120" progId="Equation.DSMT4">
                  <p:embed/>
                </p:oleObj>
              </mc:Choice>
              <mc:Fallback>
                <p:oleObj name="Equation" r:id="rId9" imgW="482400" imgH="3301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965503" y="4049250"/>
                        <a:ext cx="636410" cy="435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84042500"/>
              </p:ext>
            </p:extLst>
          </p:nvPr>
        </p:nvGraphicFramePr>
        <p:xfrm>
          <a:off x="3091218" y="4049250"/>
          <a:ext cx="636410" cy="435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94" name="Equation" r:id="rId11" imgW="482400" imgH="330120" progId="Equation.DSMT4">
                  <p:embed/>
                </p:oleObj>
              </mc:Choice>
              <mc:Fallback>
                <p:oleObj name="Equation" r:id="rId11" imgW="482400" imgH="3301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091218" y="4049250"/>
                        <a:ext cx="636410" cy="435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Object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79919886"/>
              </p:ext>
            </p:extLst>
          </p:nvPr>
        </p:nvGraphicFramePr>
        <p:xfrm>
          <a:off x="2103791" y="4758776"/>
          <a:ext cx="179917" cy="2787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95" name="Equation" r:id="rId13" imgW="88560" imgH="164880" progId="Equation.DSMT4">
                  <p:embed/>
                </p:oleObj>
              </mc:Choice>
              <mc:Fallback>
                <p:oleObj name="Equation" r:id="rId13" imgW="88560" imgH="1648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2103791" y="4758776"/>
                        <a:ext cx="179917" cy="2787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ct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61181562"/>
              </p:ext>
            </p:extLst>
          </p:nvPr>
        </p:nvGraphicFramePr>
        <p:xfrm>
          <a:off x="3657600" y="4770784"/>
          <a:ext cx="406400" cy="266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96" name="Equation" r:id="rId15" imgW="406080" imgH="266400" progId="Equation.DSMT4">
                  <p:embed/>
                </p:oleObj>
              </mc:Choice>
              <mc:Fallback>
                <p:oleObj name="Equation" r:id="rId15" imgW="406080" imgH="266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3657600" y="4770784"/>
                        <a:ext cx="406400" cy="266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07294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</a:t>
            </a:r>
            <a:r>
              <a:rPr lang="en-US" dirty="0" smtClean="0"/>
              <a:t>-link cost</a:t>
            </a:r>
            <a:endParaRPr lang="en-US" dirty="0"/>
          </a:p>
        </p:txBody>
      </p:sp>
      <p:sp>
        <p:nvSpPr>
          <p:cNvPr id="20" name="Content Placeholder 1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000" dirty="0" smtClean="0"/>
              <a:t>           is the L2-Norm of RGB color difference between two pixels p and q.</a:t>
            </a:r>
          </a:p>
          <a:p>
            <a:pPr>
              <a:lnSpc>
                <a:spcPct val="150000"/>
              </a:lnSpc>
            </a:pPr>
            <a:r>
              <a:rPr lang="en-US" sz="2000" dirty="0" smtClean="0"/>
              <a:t>More detailed, we use Euclidean distance to compute          . </a:t>
            </a:r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-1145756" y="1307939"/>
            <a:ext cx="14645199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79648224"/>
              </p:ext>
            </p:extLst>
          </p:nvPr>
        </p:nvGraphicFramePr>
        <p:xfrm>
          <a:off x="6742113" y="2125663"/>
          <a:ext cx="3055937" cy="2327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38" name="Equation" r:id="rId3" imgW="1803240" imgH="1371600" progId="Equation.DSMT4">
                  <p:embed/>
                </p:oleObj>
              </mc:Choice>
              <mc:Fallback>
                <p:oleObj name="Equation" r:id="rId3" imgW="1803240" imgH="1371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742113" y="2125663"/>
                        <a:ext cx="3055937" cy="2327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1621725"/>
              </p:ext>
            </p:extLst>
          </p:nvPr>
        </p:nvGraphicFramePr>
        <p:xfrm>
          <a:off x="1063977" y="2143317"/>
          <a:ext cx="484602" cy="3807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39" name="Equation" r:id="rId5" imgW="355320" imgH="279360" progId="Equation.DSMT4">
                  <p:embed/>
                </p:oleObj>
              </mc:Choice>
              <mc:Fallback>
                <p:oleObj name="Equation" r:id="rId5" imgW="355320" imgH="279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63977" y="2143317"/>
                        <a:ext cx="484602" cy="38075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37337267"/>
              </p:ext>
            </p:extLst>
          </p:nvPr>
        </p:nvGraphicFramePr>
        <p:xfrm>
          <a:off x="3141248" y="4104792"/>
          <a:ext cx="484602" cy="3807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40" name="Equation" r:id="rId7" imgW="355320" imgH="279360" progId="Equation.DSMT4">
                  <p:embed/>
                </p:oleObj>
              </mc:Choice>
              <mc:Fallback>
                <p:oleObj name="Equation" r:id="rId7" imgW="355320" imgH="279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141248" y="4104792"/>
                        <a:ext cx="484602" cy="38075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68493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09439"/>
          </a:xfrm>
        </p:spPr>
        <p:txBody>
          <a:bodyPr>
            <a:normAutofit/>
          </a:bodyPr>
          <a:lstStyle/>
          <a:p>
            <a:r>
              <a:rPr lang="en-IE" dirty="0"/>
              <a:t>Interactive single-image segmentation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74564"/>
            <a:ext cx="10515600" cy="4502399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IE" sz="3600" dirty="0"/>
              <a:t>Interactive single-image segmentation (image </a:t>
            </a:r>
            <a:r>
              <a:rPr lang="en-IE" sz="3600" dirty="0" err="1" smtClean="0"/>
              <a:t>cutout</a:t>
            </a:r>
            <a:r>
              <a:rPr lang="en-IE" sz="3600" dirty="0" smtClean="0"/>
              <a:t> </a:t>
            </a:r>
            <a:r>
              <a:rPr lang="en-IE" sz="3600" dirty="0"/>
              <a:t>or foreground/background separation), one of the typical case in region selection </a:t>
            </a:r>
            <a:r>
              <a:rPr lang="en-IE" sz="3600" dirty="0" smtClean="0"/>
              <a:t>problem, </a:t>
            </a:r>
            <a:r>
              <a:rPr lang="en-IE" sz="3600" dirty="0"/>
              <a:t>is to select the object (e.g. human, flower) from the background that based on samples provided by the </a:t>
            </a:r>
            <a:r>
              <a:rPr lang="en-IE" sz="3600" dirty="0" smtClean="0"/>
              <a:t>user.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588162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Step </a:t>
            </a:r>
            <a:r>
              <a:rPr lang="en-US" b="1" dirty="0" smtClean="0"/>
              <a:t>4: </a:t>
            </a:r>
            <a:r>
              <a:rPr lang="en-US" b="1" dirty="0"/>
              <a:t>Graph </a:t>
            </a:r>
            <a:r>
              <a:rPr lang="en-US" b="1" dirty="0" smtClean="0"/>
              <a:t>cut and final segmentation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9475" y="1825625"/>
            <a:ext cx="5813049" cy="4351338"/>
          </a:xfrm>
        </p:spPr>
      </p:pic>
    </p:spTree>
    <p:extLst>
      <p:ext uri="{BB962C8B-B14F-4D97-AF65-F5344CB8AC3E}">
        <p14:creationId xmlns:p14="http://schemas.microsoft.com/office/powerpoint/2010/main" val="1154107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Final segmentation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188" y="1114148"/>
            <a:ext cx="6172200" cy="4620178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000" dirty="0" smtClean="0"/>
              <a:t>We apply Graph Cut solution of Yuri </a:t>
            </a:r>
            <a:r>
              <a:rPr lang="en-US" sz="2000" dirty="0" err="1" smtClean="0"/>
              <a:t>Boykov</a:t>
            </a:r>
            <a:r>
              <a:rPr lang="en-US" sz="2000" dirty="0" smtClean="0"/>
              <a:t> and Vladimir Kolmogorov to the network to solve maximum flow problem.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4962437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Final segmentation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188" y="1118634"/>
            <a:ext cx="6172200" cy="4611207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000" dirty="0" smtClean="0"/>
              <a:t>We transfer label value  of vertices back to all regions in the original image, change color or background regions to get final segmentation – object selection.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95826672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 result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237" y="2472531"/>
            <a:ext cx="4581525" cy="3057525"/>
          </a:xfrm>
        </p:spPr>
      </p:pic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2237" y="2472531"/>
            <a:ext cx="4581525" cy="3057525"/>
          </a:xfrm>
        </p:spPr>
      </p:pic>
    </p:spTree>
    <p:extLst>
      <p:ext uri="{BB962C8B-B14F-4D97-AF65-F5344CB8AC3E}">
        <p14:creationId xmlns:p14="http://schemas.microsoft.com/office/powerpoint/2010/main" val="380367113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Limitation </a:t>
            </a:r>
            <a:r>
              <a:rPr lang="en-US" dirty="0" smtClean="0"/>
              <a:t>1: Pixel loss in thin area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smtClean="0"/>
              <a:t>189080 with samples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 smtClean="0"/>
              <a:t>Final segmentation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9209" y="2505075"/>
            <a:ext cx="2458945" cy="3684588"/>
          </a:xfrm>
        </p:spPr>
      </p:pic>
      <p:pic>
        <p:nvPicPr>
          <p:cNvPr id="10" name="Content Placeholder 9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2901" y="2504631"/>
            <a:ext cx="2461785" cy="3685032"/>
          </a:xfrm>
        </p:spPr>
      </p:pic>
    </p:spTree>
    <p:extLst>
      <p:ext uri="{BB962C8B-B14F-4D97-AF65-F5344CB8AC3E}">
        <p14:creationId xmlns:p14="http://schemas.microsoft.com/office/powerpoint/2010/main" val="359232998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Limitation </a:t>
            </a:r>
            <a:r>
              <a:rPr lang="en-US" dirty="0" smtClean="0"/>
              <a:t>2: Unsmooth boundary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err="1" smtClean="0"/>
              <a:t>Dancing_Emily</a:t>
            </a:r>
            <a:r>
              <a:rPr lang="en-US" dirty="0" smtClean="0"/>
              <a:t> with samples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387" y="2505075"/>
            <a:ext cx="3684588" cy="3684588"/>
          </a:xfrm>
        </p:spPr>
      </p:pic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 smtClean="0"/>
              <a:t>Final segmentation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1500" y="2505075"/>
            <a:ext cx="3684588" cy="3684588"/>
          </a:xfrm>
        </p:spPr>
      </p:pic>
    </p:spTree>
    <p:extLst>
      <p:ext uri="{BB962C8B-B14F-4D97-AF65-F5344CB8AC3E}">
        <p14:creationId xmlns:p14="http://schemas.microsoft.com/office/powerpoint/2010/main" val="373504216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Limitation </a:t>
            </a:r>
            <a:r>
              <a:rPr lang="en-US" dirty="0" smtClean="0"/>
              <a:t>3: Poor performance when foreground and background have similar color distribution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err="1" smtClean="0"/>
              <a:t>Vango</a:t>
            </a:r>
            <a:r>
              <a:rPr lang="en-US" dirty="0" smtClean="0"/>
              <a:t> with samples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 smtClean="0"/>
              <a:t>Final segmentation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688" y="2505075"/>
            <a:ext cx="4907986" cy="3684588"/>
          </a:xfrm>
        </p:spPr>
      </p:pic>
      <p:pic>
        <p:nvPicPr>
          <p:cNvPr id="10" name="Content Placeholder 9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9801" y="2505075"/>
            <a:ext cx="4907986" cy="3684588"/>
          </a:xfrm>
        </p:spPr>
      </p:pic>
    </p:spTree>
    <p:extLst>
      <p:ext uri="{BB962C8B-B14F-4D97-AF65-F5344CB8AC3E}">
        <p14:creationId xmlns:p14="http://schemas.microsoft.com/office/powerpoint/2010/main" val="37683286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793214"/>
            <a:ext cx="10515600" cy="5383749"/>
          </a:xfrm>
        </p:spPr>
        <p:txBody>
          <a:bodyPr>
            <a:normAutofit fontScale="92500" lnSpcReduction="20000"/>
          </a:bodyPr>
          <a:lstStyle/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Introduction</a:t>
            </a:r>
            <a:endParaRPr lang="en-US" dirty="0"/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/>
              <a:t>Literature review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Problem statement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Interactive graph cut segmentation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Silent Lazy Snapping solution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b="1" dirty="0" smtClean="0"/>
              <a:t>Experimental results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Future direction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Question and answer</a:t>
            </a:r>
          </a:p>
        </p:txBody>
      </p:sp>
    </p:spTree>
    <p:extLst>
      <p:ext uri="{BB962C8B-B14F-4D97-AF65-F5344CB8AC3E}">
        <p14:creationId xmlns:p14="http://schemas.microsoft.com/office/powerpoint/2010/main" val="3826655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Berkeley dataset – 12003.jpg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smtClean="0"/>
              <a:t>Interactive Graph Cut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919" y="2818606"/>
            <a:ext cx="4581525" cy="3057525"/>
          </a:xfrm>
        </p:spPr>
      </p:pic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 smtClean="0"/>
              <a:t>Silent Lazy Snapping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3031" y="2818606"/>
            <a:ext cx="4581525" cy="3057525"/>
          </a:xfrm>
        </p:spPr>
      </p:pic>
    </p:spTree>
    <p:extLst>
      <p:ext uri="{BB962C8B-B14F-4D97-AF65-F5344CB8AC3E}">
        <p14:creationId xmlns:p14="http://schemas.microsoft.com/office/powerpoint/2010/main" val="336041705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Berkeley dataset </a:t>
            </a:r>
            <a:r>
              <a:rPr lang="en-US" dirty="0" smtClean="0"/>
              <a:t>– 35070.jpg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smtClean="0"/>
              <a:t>Interactive Graph Cut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 smtClean="0"/>
              <a:t>Silent Lazy Snapping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3031" y="2818606"/>
            <a:ext cx="4581525" cy="3057525"/>
          </a:xfrm>
        </p:spPr>
      </p:pic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919" y="2830181"/>
            <a:ext cx="4581525" cy="3057525"/>
          </a:xfrm>
        </p:spPr>
      </p:pic>
    </p:spTree>
    <p:extLst>
      <p:ext uri="{BB962C8B-B14F-4D97-AF65-F5344CB8AC3E}">
        <p14:creationId xmlns:p14="http://schemas.microsoft.com/office/powerpoint/2010/main" val="34513368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200" dirty="0" smtClean="0"/>
              <a:t>Image segmentation from Lazy Snapping paper</a:t>
            </a:r>
            <a:endParaRPr lang="en-US" sz="4200" dirty="0"/>
          </a:p>
        </p:txBody>
      </p:sp>
      <p:pic>
        <p:nvPicPr>
          <p:cNvPr id="19" name="Content Placeholder 18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9439" y="1825625"/>
            <a:ext cx="2927121" cy="4351338"/>
          </a:xfrm>
        </p:spPr>
      </p:pic>
      <p:pic>
        <p:nvPicPr>
          <p:cNvPr id="21" name="Content Placeholder 20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4338" y="1825625"/>
            <a:ext cx="2909324" cy="4351338"/>
          </a:xfrm>
        </p:spPr>
      </p:pic>
    </p:spTree>
    <p:extLst>
      <p:ext uri="{BB962C8B-B14F-4D97-AF65-F5344CB8AC3E}">
        <p14:creationId xmlns:p14="http://schemas.microsoft.com/office/powerpoint/2010/main" val="255275816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Berkeley dataset </a:t>
            </a:r>
            <a:r>
              <a:rPr lang="en-US" dirty="0" smtClean="0"/>
              <a:t>– 176035.jpg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smtClean="0"/>
              <a:t>Interactive Graph Cut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 smtClean="0"/>
              <a:t>Silent Lazy Snapping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3729" y="2818606"/>
            <a:ext cx="4571659" cy="3054096"/>
          </a:xfrm>
        </p:spPr>
      </p:pic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919" y="2818606"/>
            <a:ext cx="4581525" cy="3057525"/>
          </a:xfrm>
        </p:spPr>
      </p:pic>
    </p:spTree>
    <p:extLst>
      <p:ext uri="{BB962C8B-B14F-4D97-AF65-F5344CB8AC3E}">
        <p14:creationId xmlns:p14="http://schemas.microsoft.com/office/powerpoint/2010/main" val="168738988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Berkeley dataset </a:t>
            </a:r>
            <a:r>
              <a:rPr lang="en-US" dirty="0" smtClean="0"/>
              <a:t>– 187029.jpg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smtClean="0"/>
              <a:t>Interactive Graph Cut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 smtClean="0"/>
              <a:t>Silent Lazy Snapping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4321" y="2505075"/>
            <a:ext cx="2458945" cy="3684588"/>
          </a:xfrm>
        </p:spPr>
      </p:pic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9209" y="2516650"/>
            <a:ext cx="2458945" cy="3684588"/>
          </a:xfrm>
        </p:spPr>
      </p:pic>
    </p:spTree>
    <p:extLst>
      <p:ext uri="{BB962C8B-B14F-4D97-AF65-F5344CB8AC3E}">
        <p14:creationId xmlns:p14="http://schemas.microsoft.com/office/powerpoint/2010/main" val="198578186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Berkeley dataset </a:t>
            </a:r>
            <a:r>
              <a:rPr lang="en-US" dirty="0" smtClean="0"/>
              <a:t>– 207056.jpg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smtClean="0"/>
              <a:t>Interactive Graph Cut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 smtClean="0"/>
              <a:t>Silent Lazy Snapping</a:t>
            </a:r>
            <a:endParaRPr lang="en-US" dirty="0"/>
          </a:p>
        </p:txBody>
      </p:sp>
      <p:pic>
        <p:nvPicPr>
          <p:cNvPr id="13" name="Content Placeholder 12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919" y="2818606"/>
            <a:ext cx="4581525" cy="3057525"/>
          </a:xfrm>
        </p:spPr>
      </p:pic>
      <p:pic>
        <p:nvPicPr>
          <p:cNvPr id="15" name="Content Placeholder 14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3031" y="2818606"/>
            <a:ext cx="4581525" cy="3057525"/>
          </a:xfrm>
        </p:spPr>
      </p:pic>
    </p:spTree>
    <p:extLst>
      <p:ext uri="{BB962C8B-B14F-4D97-AF65-F5344CB8AC3E}">
        <p14:creationId xmlns:p14="http://schemas.microsoft.com/office/powerpoint/2010/main" val="277873176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Khoi’s </a:t>
            </a:r>
            <a:r>
              <a:rPr lang="en-US" dirty="0"/>
              <a:t>dataset </a:t>
            </a:r>
            <a:r>
              <a:rPr lang="en-US" dirty="0" smtClean="0"/>
              <a:t>– 5.jpg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smtClean="0"/>
              <a:t>Original Image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 smtClean="0"/>
              <a:t>Interactive Graph Cut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6961" y="2505075"/>
            <a:ext cx="2763441" cy="3684588"/>
          </a:xfrm>
        </p:spPr>
      </p:pic>
      <p:pic>
        <p:nvPicPr>
          <p:cNvPr id="8" name="Content Placeholder 7"/>
          <p:cNvPicPr>
            <a:picLocks noGrp="1" noChangeAspect="1"/>
          </p:cNvPicPr>
          <p:nvPr>
            <p:ph sz="quarter" idx="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2073" y="2516650"/>
            <a:ext cx="2763441" cy="3684588"/>
          </a:xfrm>
        </p:spPr>
      </p:pic>
    </p:spTree>
    <p:extLst>
      <p:ext uri="{BB962C8B-B14F-4D97-AF65-F5344CB8AC3E}">
        <p14:creationId xmlns:p14="http://schemas.microsoft.com/office/powerpoint/2010/main" val="180697937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Khoi’s </a:t>
            </a:r>
            <a:r>
              <a:rPr lang="en-US" dirty="0"/>
              <a:t>dataset </a:t>
            </a:r>
            <a:r>
              <a:rPr lang="en-US" dirty="0" smtClean="0"/>
              <a:t>– 6.jpg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smtClean="0"/>
              <a:t>Original Image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 smtClean="0"/>
              <a:t>Interactive Graph Cut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7402" y="2505075"/>
            <a:ext cx="4912784" cy="3684588"/>
          </a:xfrm>
        </p:spPr>
      </p:pic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289" y="2505075"/>
            <a:ext cx="4912784" cy="3684588"/>
          </a:xfrm>
        </p:spPr>
      </p:pic>
    </p:spTree>
    <p:extLst>
      <p:ext uri="{BB962C8B-B14F-4D97-AF65-F5344CB8AC3E}">
        <p14:creationId xmlns:p14="http://schemas.microsoft.com/office/powerpoint/2010/main" val="49762308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Khoi’s </a:t>
            </a:r>
            <a:r>
              <a:rPr lang="en-US" dirty="0"/>
              <a:t>dataset </a:t>
            </a:r>
            <a:r>
              <a:rPr lang="en-US" dirty="0" smtClean="0"/>
              <a:t>– 7.jpg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smtClean="0"/>
              <a:t>Original Image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 smtClean="0"/>
              <a:t>Interactive Graph Cut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2073" y="2505075"/>
            <a:ext cx="2763441" cy="3684588"/>
          </a:xfrm>
        </p:spPr>
      </p:pic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6961" y="2505075"/>
            <a:ext cx="2763441" cy="3684588"/>
          </a:xfrm>
        </p:spPr>
      </p:pic>
    </p:spTree>
    <p:extLst>
      <p:ext uri="{BB962C8B-B14F-4D97-AF65-F5344CB8AC3E}">
        <p14:creationId xmlns:p14="http://schemas.microsoft.com/office/powerpoint/2010/main" val="256590701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Khoi’s </a:t>
            </a:r>
            <a:r>
              <a:rPr lang="en-US" dirty="0"/>
              <a:t>dataset </a:t>
            </a:r>
            <a:r>
              <a:rPr lang="en-US" dirty="0" smtClean="0"/>
              <a:t>– 8.jpg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smtClean="0"/>
              <a:t>Original Image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 smtClean="0"/>
              <a:t>Interactive Graph Cut</a:t>
            </a:r>
            <a:endParaRPr lang="en-US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quarter" idx="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2073" y="2505075"/>
            <a:ext cx="2763441" cy="3684588"/>
          </a:xfrm>
        </p:spPr>
      </p:pic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6961" y="2516650"/>
            <a:ext cx="2763441" cy="3684588"/>
          </a:xfrm>
        </p:spPr>
      </p:pic>
    </p:spTree>
    <p:extLst>
      <p:ext uri="{BB962C8B-B14F-4D97-AF65-F5344CB8AC3E}">
        <p14:creationId xmlns:p14="http://schemas.microsoft.com/office/powerpoint/2010/main" val="342803704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Khoi’s </a:t>
            </a:r>
            <a:r>
              <a:rPr lang="en-US" dirty="0"/>
              <a:t>dataset </a:t>
            </a:r>
            <a:r>
              <a:rPr lang="en-US" dirty="0" smtClean="0"/>
              <a:t>– 9.jpg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smtClean="0"/>
              <a:t>Original Image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 smtClean="0"/>
              <a:t>Interactive Graph Cut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2073" y="2505075"/>
            <a:ext cx="2763441" cy="3684588"/>
          </a:xfrm>
        </p:spPr>
      </p:pic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6961" y="2505075"/>
            <a:ext cx="2763441" cy="3684588"/>
          </a:xfrm>
        </p:spPr>
      </p:pic>
    </p:spTree>
    <p:extLst>
      <p:ext uri="{BB962C8B-B14F-4D97-AF65-F5344CB8AC3E}">
        <p14:creationId xmlns:p14="http://schemas.microsoft.com/office/powerpoint/2010/main" val="342688522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Nam’s </a:t>
            </a:r>
            <a:r>
              <a:rPr lang="en-US" dirty="0"/>
              <a:t>dataset </a:t>
            </a:r>
            <a:r>
              <a:rPr lang="en-US" dirty="0" smtClean="0"/>
              <a:t>– Cat.jpg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smtClean="0"/>
              <a:t>Original Image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 smtClean="0"/>
              <a:t>Silent Lazy Snapping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2174" y="2817654"/>
            <a:ext cx="3063240" cy="3063240"/>
          </a:xfrm>
        </p:spPr>
      </p:pic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5156" y="2813844"/>
            <a:ext cx="3067050" cy="3067050"/>
          </a:xfrm>
        </p:spPr>
      </p:pic>
    </p:spTree>
    <p:extLst>
      <p:ext uri="{BB962C8B-B14F-4D97-AF65-F5344CB8AC3E}">
        <p14:creationId xmlns:p14="http://schemas.microsoft.com/office/powerpoint/2010/main" val="186636262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Nam’s </a:t>
            </a:r>
            <a:r>
              <a:rPr lang="en-US" dirty="0"/>
              <a:t>dataset </a:t>
            </a:r>
            <a:r>
              <a:rPr lang="en-US" dirty="0" smtClean="0"/>
              <a:t>– TrangAn.jpg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smtClean="0"/>
              <a:t>Original Image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 smtClean="0"/>
              <a:t>Silent Lazy Snapping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4982" y="2776887"/>
            <a:ext cx="4177623" cy="3136392"/>
          </a:xfrm>
        </p:spPr>
      </p:pic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0801" y="2781459"/>
            <a:ext cx="4175760" cy="3131820"/>
          </a:xfrm>
        </p:spPr>
      </p:pic>
    </p:spTree>
    <p:extLst>
      <p:ext uri="{BB962C8B-B14F-4D97-AF65-F5344CB8AC3E}">
        <p14:creationId xmlns:p14="http://schemas.microsoft.com/office/powerpoint/2010/main" val="41975524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793214"/>
            <a:ext cx="10515600" cy="5383749"/>
          </a:xfrm>
        </p:spPr>
        <p:txBody>
          <a:bodyPr>
            <a:normAutofit fontScale="92500" lnSpcReduction="20000"/>
          </a:bodyPr>
          <a:lstStyle/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Introduction</a:t>
            </a:r>
            <a:endParaRPr lang="en-US" dirty="0"/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b="1" dirty="0"/>
              <a:t>Literature review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Problem statement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Interactive graph cut segmentation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Silent Lazy Snapping solution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Experimental results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Future direction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Question and answer</a:t>
            </a:r>
          </a:p>
        </p:txBody>
      </p:sp>
    </p:spTree>
    <p:extLst>
      <p:ext uri="{BB962C8B-B14F-4D97-AF65-F5344CB8AC3E}">
        <p14:creationId xmlns:p14="http://schemas.microsoft.com/office/powerpoint/2010/main" val="346449325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Nam’s </a:t>
            </a:r>
            <a:r>
              <a:rPr lang="en-US" dirty="0"/>
              <a:t>dataset </a:t>
            </a:r>
            <a:r>
              <a:rPr lang="en-US" dirty="0" smtClean="0"/>
              <a:t>– Nam_2.jpg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smtClean="0"/>
              <a:t>Original Image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 smtClean="0"/>
              <a:t>Silent Lazy Snapping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7668" y="2505075"/>
            <a:ext cx="2072251" cy="3684002"/>
          </a:xfrm>
        </p:spPr>
      </p:pic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576388" y="3322654"/>
            <a:ext cx="3684587" cy="2072580"/>
          </a:xfrm>
        </p:spPr>
      </p:pic>
    </p:spTree>
    <p:extLst>
      <p:ext uri="{BB962C8B-B14F-4D97-AF65-F5344CB8AC3E}">
        <p14:creationId xmlns:p14="http://schemas.microsoft.com/office/powerpoint/2010/main" val="344762650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Nam’s </a:t>
            </a:r>
            <a:r>
              <a:rPr lang="en-US" dirty="0"/>
              <a:t>dataset </a:t>
            </a:r>
            <a:r>
              <a:rPr lang="en-US" dirty="0" smtClean="0"/>
              <a:t>– WSpaper.jpg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smtClean="0"/>
              <a:t>Original Image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 smtClean="0"/>
              <a:t>Silent Lazy Snapping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1500" y="2505075"/>
            <a:ext cx="3684588" cy="3684588"/>
          </a:xfrm>
        </p:spPr>
      </p:pic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387" y="2516650"/>
            <a:ext cx="3684588" cy="3684588"/>
          </a:xfrm>
        </p:spPr>
      </p:pic>
    </p:spTree>
    <p:extLst>
      <p:ext uri="{BB962C8B-B14F-4D97-AF65-F5344CB8AC3E}">
        <p14:creationId xmlns:p14="http://schemas.microsoft.com/office/powerpoint/2010/main" val="358756645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Nam’s </a:t>
            </a:r>
            <a:r>
              <a:rPr lang="en-US" dirty="0"/>
              <a:t>dataset </a:t>
            </a:r>
            <a:r>
              <a:rPr lang="en-US" dirty="0" smtClean="0"/>
              <a:t>– Emily_child.jpg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smtClean="0"/>
              <a:t>Original Image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 smtClean="0"/>
              <a:t>Silent Lazy Snapping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7378" y="2504631"/>
            <a:ext cx="2072831" cy="3685032"/>
          </a:xfrm>
        </p:spPr>
      </p:pic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4310" y="2505075"/>
            <a:ext cx="2068742" cy="3684588"/>
          </a:xfrm>
        </p:spPr>
      </p:pic>
    </p:spTree>
    <p:extLst>
      <p:ext uri="{BB962C8B-B14F-4D97-AF65-F5344CB8AC3E}">
        <p14:creationId xmlns:p14="http://schemas.microsoft.com/office/powerpoint/2010/main" val="325799586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793214"/>
            <a:ext cx="10515600" cy="5383749"/>
          </a:xfrm>
        </p:spPr>
        <p:txBody>
          <a:bodyPr>
            <a:normAutofit fontScale="92500" lnSpcReduction="20000"/>
          </a:bodyPr>
          <a:lstStyle/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Introduction</a:t>
            </a:r>
            <a:endParaRPr lang="en-US" dirty="0"/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/>
              <a:t>Literature review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Problem statement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Interactive graph cut segmentation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Silent Lazy Snapping solution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Experimental results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b="1" dirty="0" smtClean="0"/>
              <a:t>Future direction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Question and answer</a:t>
            </a:r>
          </a:p>
        </p:txBody>
      </p:sp>
    </p:spTree>
    <p:extLst>
      <p:ext uri="{BB962C8B-B14F-4D97-AF65-F5344CB8AC3E}">
        <p14:creationId xmlns:p14="http://schemas.microsoft.com/office/powerpoint/2010/main" val="90938255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793214"/>
            <a:ext cx="10515600" cy="5383749"/>
          </a:xfrm>
        </p:spPr>
        <p:txBody>
          <a:bodyPr>
            <a:normAutofit fontScale="92500" lnSpcReduction="20000"/>
          </a:bodyPr>
          <a:lstStyle/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Introduction</a:t>
            </a:r>
            <a:endParaRPr lang="en-US" dirty="0"/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/>
              <a:t>Literature review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Problem statement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Interactive graph cut segmentation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Silent Lazy Snapping solution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Experimental results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Future direction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b="1" dirty="0" smtClean="0"/>
              <a:t>Question and answer</a:t>
            </a:r>
          </a:p>
        </p:txBody>
      </p:sp>
    </p:spTree>
    <p:extLst>
      <p:ext uri="{BB962C8B-B14F-4D97-AF65-F5344CB8AC3E}">
        <p14:creationId xmlns:p14="http://schemas.microsoft.com/office/powerpoint/2010/main" val="373016861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THANK YOU FOR LISTENING!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62370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 cut for Interactive Segmentation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Based on the works of </a:t>
            </a:r>
            <a:r>
              <a:rPr lang="vi-VN" dirty="0"/>
              <a:t>Greig et al</a:t>
            </a:r>
            <a:r>
              <a:rPr lang="vi-VN" dirty="0" smtClean="0"/>
              <a:t>.</a:t>
            </a:r>
            <a:r>
              <a:rPr lang="en-US" dirty="0" smtClean="0"/>
              <a:t>, </a:t>
            </a:r>
            <a:r>
              <a:rPr lang="en-US" dirty="0"/>
              <a:t>Exact maximum a posteriori estimation for </a:t>
            </a:r>
            <a:r>
              <a:rPr lang="en-US" dirty="0" smtClean="0"/>
              <a:t>binary images, 1989.</a:t>
            </a:r>
          </a:p>
          <a:p>
            <a:r>
              <a:rPr lang="en-US" dirty="0" smtClean="0"/>
              <a:t>Region-based method</a:t>
            </a:r>
          </a:p>
          <a:p>
            <a:r>
              <a:rPr lang="en-US" dirty="0" smtClean="0"/>
              <a:t>Constructing graph from image at pixel-detail level</a:t>
            </a:r>
          </a:p>
          <a:p>
            <a:r>
              <a:rPr lang="en-US" dirty="0" smtClean="0"/>
              <a:t>Energy function combine both region and boundary properties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25125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dirty="0" smtClean="0"/>
              <a:t>Lazy Snapping (Microsoft Research Asia - 2004)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>
              <a:lnSpc>
                <a:spcPct val="150000"/>
              </a:lnSpc>
            </a:pPr>
            <a:r>
              <a:rPr lang="en-US" dirty="0" smtClean="0"/>
              <a:t>Goal: separate object from background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First step: foreground/background selection</a:t>
            </a:r>
          </a:p>
          <a:p>
            <a:pPr lvl="1">
              <a:lnSpc>
                <a:spcPct val="150000"/>
              </a:lnSpc>
            </a:pPr>
            <a:r>
              <a:rPr lang="en-US" dirty="0" smtClean="0"/>
              <a:t>Sample are given by users in each part of image </a:t>
            </a:r>
            <a:r>
              <a:rPr lang="en-US" b="1" dirty="0" smtClean="0"/>
              <a:t>(draw strokes)</a:t>
            </a:r>
          </a:p>
          <a:p>
            <a:pPr lvl="1">
              <a:lnSpc>
                <a:spcPct val="150000"/>
              </a:lnSpc>
            </a:pPr>
            <a:r>
              <a:rPr lang="en-US" dirty="0" smtClean="0"/>
              <a:t>Solve minimum cut problem on segment level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 smtClean="0"/>
              <a:t>Second step: boundary correction by </a:t>
            </a:r>
            <a:r>
              <a:rPr lang="en-US" i="1" dirty="0" smtClean="0"/>
              <a:t>Overriding brush</a:t>
            </a:r>
            <a:r>
              <a:rPr lang="en-US" dirty="0" smtClean="0"/>
              <a:t> or </a:t>
            </a:r>
            <a:r>
              <a:rPr lang="en-US" i="1" dirty="0" smtClean="0"/>
              <a:t>Direct vertex editing</a:t>
            </a:r>
          </a:p>
          <a:p>
            <a:pPr lvl="1">
              <a:lnSpc>
                <a:spcPct val="150000"/>
              </a:lnSpc>
            </a:pPr>
            <a:r>
              <a:rPr lang="en-US" dirty="0" smtClean="0"/>
              <a:t>User provides some strokes on incorrect parts of object</a:t>
            </a:r>
          </a:p>
          <a:p>
            <a:pPr lvl="1">
              <a:lnSpc>
                <a:spcPct val="150000"/>
              </a:lnSpc>
            </a:pPr>
            <a:r>
              <a:rPr lang="en-US" dirty="0" smtClean="0"/>
              <a:t>Solve minimum cut problem on pixel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60330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Lazy </a:t>
            </a:r>
            <a:r>
              <a:rPr lang="en-US" smtClean="0"/>
              <a:t>Snapping samples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680023"/>
            <a:ext cx="10515600" cy="2642541"/>
          </a:xfrm>
        </p:spPr>
      </p:pic>
    </p:spTree>
    <p:extLst>
      <p:ext uri="{BB962C8B-B14F-4D97-AF65-F5344CB8AC3E}">
        <p14:creationId xmlns:p14="http://schemas.microsoft.com/office/powerpoint/2010/main" val="34669236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473</TotalTime>
  <Words>1231</Words>
  <Application>Microsoft Office PowerPoint</Application>
  <PresentationFormat>Widescreen</PresentationFormat>
  <Paragraphs>238</Paragraphs>
  <Slides>65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71" baseType="lpstr">
      <vt:lpstr>Arial</vt:lpstr>
      <vt:lpstr>Calibri</vt:lpstr>
      <vt:lpstr>Calibri Light</vt:lpstr>
      <vt:lpstr>Times New Roman</vt:lpstr>
      <vt:lpstr>Office Theme</vt:lpstr>
      <vt:lpstr>Equation</vt:lpstr>
      <vt:lpstr>Object Selection</vt:lpstr>
      <vt:lpstr>PowerPoint Presentation</vt:lpstr>
      <vt:lpstr>Image selection</vt:lpstr>
      <vt:lpstr>Interactive single-image segmentation</vt:lpstr>
      <vt:lpstr>Image segmentation from Lazy Snapping paper</vt:lpstr>
      <vt:lpstr>PowerPoint Presentation</vt:lpstr>
      <vt:lpstr>Graph cut for Interactive Segmentation</vt:lpstr>
      <vt:lpstr>Lazy Snapping (Microsoft Research Asia - 2004)</vt:lpstr>
      <vt:lpstr>Lazy Snapping samples</vt:lpstr>
      <vt:lpstr>GrabCut (Microsoft Research Cambridge – UK – 2004) </vt:lpstr>
      <vt:lpstr>GrabCut samples</vt:lpstr>
      <vt:lpstr>PowerPoint Presentation</vt:lpstr>
      <vt:lpstr>Binary labelling problem</vt:lpstr>
      <vt:lpstr>PowerPoint Presentation</vt:lpstr>
      <vt:lpstr>Graph cut construction</vt:lpstr>
      <vt:lpstr>Energy function</vt:lpstr>
      <vt:lpstr>Energy function (cont.)</vt:lpstr>
      <vt:lpstr>Detailed implementation</vt:lpstr>
      <vt:lpstr>Sample result and comment</vt:lpstr>
      <vt:lpstr>Sample result and comment (cont.)</vt:lpstr>
      <vt:lpstr>PowerPoint Presentation</vt:lpstr>
      <vt:lpstr>Silent Lazy Snapping model</vt:lpstr>
      <vt:lpstr>Step 1: Sample definition</vt:lpstr>
      <vt:lpstr>Sample definition step</vt:lpstr>
      <vt:lpstr>Sample definition step</vt:lpstr>
      <vt:lpstr>Step 2: Pre-segmentation by SEEDs algorithm</vt:lpstr>
      <vt:lpstr>PowerPoint Presentation</vt:lpstr>
      <vt:lpstr>PowerPoint Presentation</vt:lpstr>
      <vt:lpstr>Pre-segmentation step K-means method (4124 segments)</vt:lpstr>
      <vt:lpstr>Pre-segmentation step Watershed method (212 segments)</vt:lpstr>
      <vt:lpstr>Pre-segmentation step SEEDs – Super pixel (800 segments)</vt:lpstr>
      <vt:lpstr>Pre-segmentation step SEEDs – Revised Mean Pixel (800 segments)</vt:lpstr>
      <vt:lpstr>Comparison between  SEEDs Super Pixel and SEEDs Revised Mean Pixel</vt:lpstr>
      <vt:lpstr>Why SEEDs Revised Mean Pixels?</vt:lpstr>
      <vt:lpstr>Pre-segmentation step</vt:lpstr>
      <vt:lpstr>Step 3: Graph initialization</vt:lpstr>
      <vt:lpstr>Network properties</vt:lpstr>
      <vt:lpstr>T-link cost</vt:lpstr>
      <vt:lpstr>N-link cost</vt:lpstr>
      <vt:lpstr>Step 4: Graph cut and final segmentation</vt:lpstr>
      <vt:lpstr>Final segmentation</vt:lpstr>
      <vt:lpstr>Final segmentation</vt:lpstr>
      <vt:lpstr>Sample result</vt:lpstr>
      <vt:lpstr>Limitation 1: Pixel loss in thin area</vt:lpstr>
      <vt:lpstr>Limitation 2: Unsmooth boundary</vt:lpstr>
      <vt:lpstr>Limitation 3: Poor performance when foreground and background have similar color distribution</vt:lpstr>
      <vt:lpstr>PowerPoint Presentation</vt:lpstr>
      <vt:lpstr>Berkeley dataset – 12003.jpg</vt:lpstr>
      <vt:lpstr>Berkeley dataset – 35070.jpg</vt:lpstr>
      <vt:lpstr>Berkeley dataset – 176035.jpg</vt:lpstr>
      <vt:lpstr>Berkeley dataset – 187029.jpg</vt:lpstr>
      <vt:lpstr>Berkeley dataset – 207056.jpg</vt:lpstr>
      <vt:lpstr>Khoi’s dataset – 5.jpg</vt:lpstr>
      <vt:lpstr>Khoi’s dataset – 6.jpg</vt:lpstr>
      <vt:lpstr>Khoi’s dataset – 7.jpg</vt:lpstr>
      <vt:lpstr>Khoi’s dataset – 8.jpg</vt:lpstr>
      <vt:lpstr>Khoi’s dataset – 9.jpg</vt:lpstr>
      <vt:lpstr>Nam’s dataset – Cat.jpg</vt:lpstr>
      <vt:lpstr>Nam’s dataset – TrangAn.jpg</vt:lpstr>
      <vt:lpstr>Nam’s dataset – Nam_2.jpg</vt:lpstr>
      <vt:lpstr>Nam’s dataset – WSpaper.jpg</vt:lpstr>
      <vt:lpstr>Nam’s dataset – Emily_child.jpg</vt:lpstr>
      <vt:lpstr>PowerPoint Presentation</vt:lpstr>
      <vt:lpstr>PowerPoint Presentation</vt:lpstr>
      <vt:lpstr>THANK YOU FOR LISTENING!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Object Seletion</dc:title>
  <dc:creator>Trần Nam</dc:creator>
  <cp:lastModifiedBy>Trần Nam</cp:lastModifiedBy>
  <cp:revision>154</cp:revision>
  <dcterms:created xsi:type="dcterms:W3CDTF">2016-08-06T02:36:48Z</dcterms:created>
  <dcterms:modified xsi:type="dcterms:W3CDTF">2016-08-09T09:20:08Z</dcterms:modified>
</cp:coreProperties>
</file>